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E1FF"/>
    <a:srgbClr val="FFCDFF"/>
    <a:srgbClr val="FFFF99"/>
    <a:srgbClr val="FFF0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6E86F85-FA42-497D-8974-1D83462F5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98501C-246C-4899-8B31-1E73A80E6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C17F7B1-557E-476E-B4E3-A27CE1B3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43AF9F-D923-4C9E-9A07-96FADBDB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837212A-5F8D-416C-A2B2-E4F38556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362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3E7232-BCA1-4500-97F2-8158C2CF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A9106B-25C3-4417-987D-DD1CB4B5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F0A8567-4912-4DFD-8637-5C917674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AA86F63-4ADF-4E01-9E25-5DFC71DE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F8CD0CD-9AF7-4EFB-8404-B84C16FD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485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523CA01-F8E7-4A24-9167-F8E5E5C2F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B739298-A919-4057-9E41-C7DE04A76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270F186-D81F-4088-9347-554A72B4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8F90EA-B7C5-4407-A8E4-4E7C3978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778417E-5108-4823-9D3D-7FBFDB2F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925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B8F2F3-22F1-4D97-93AE-66E49150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F9EB591-8AA3-4161-8BED-9D4F9822A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49F803B-9359-4C4F-8ED9-E4912F56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1FFF26A-9097-47A7-ABA5-A22E7923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7444DE7-246E-4417-93EC-B1DA956E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592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21DC01-3990-4152-B77C-870B6D00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6B4DDD6-D79D-44BA-9266-12D64CB5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C436BD3-1C5B-4CB5-BD5C-E5C6CE13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27A85D-7A13-4F7D-BA1E-50958365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59C45AE-E750-436D-8DD0-5EAAD0D4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35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DFF10E-DE25-4663-9DAF-0A56EF6A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2CAB64-704B-472C-AC80-300D04286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C97F219-4179-4F34-9756-703122CC6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010AE83-0B8B-43B3-8480-2C7A30E8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6CB7ADA-FB4E-4FFB-A971-1AC6630E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09CBD33-B42C-4D4B-B108-FCCEB5F2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4453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08F227-D88F-496C-8838-30612905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EF231FD-5368-429E-B37D-DBC4C249C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101B2A2-FF01-4458-AE9F-CBFA439C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4E47175-9715-40F8-99D9-29A9C33B7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4D0D7EA-4DD8-4039-A49B-EC16FF91D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1AC6C814-EC04-4192-B6F5-86B99B52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EC978913-9D0A-4ABB-926A-8069AD81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EB39E8F4-16A5-4238-9975-2BDE81E3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35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1CB270-C4DB-49B7-AA5E-4F0F5074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5C85CB2-2F17-49B1-A805-A7BBF48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87B5D2F-A234-4822-A98D-FE931B38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A23D2EF-02D4-4456-ACC4-507A3209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864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B94BEC9-1ECC-4B9D-AD2A-BDD4D75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E228187-1F7F-49A4-B5E5-01532F4B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75DB7A6-3B77-40D6-B9E2-E1168F3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703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73B799-921E-4C44-8EE6-6D61A1A6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279D362-47CE-4F43-BAAE-1B5DFFA8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995EBDC0-99EE-4E25-B629-7F3628439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ECB3AD7-E8EA-4604-B757-A8CBD607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A026340-5977-48F5-B907-0155CEE3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9A7B806-52DF-4514-9321-C69047B6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940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7032F9-5C3A-482A-955C-380030D7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910A21C-13FA-4F93-A08A-C39AD6476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E353788-AB86-44DC-8873-C62B2C9A9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E9BF862-BE71-4321-A94D-89D9CD777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417E1E3-D480-4846-BF2E-E0F1C617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1F60746-B96A-4905-89AE-207D4FF7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561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3A0ED5C-AA8B-457D-A410-90CAE4DB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FCA1580-2372-42B4-8B02-2530DF052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8BADBC-5D7C-412A-ABE7-C07C4014C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E437-CC4B-428F-97A6-9521E1CE34FA}" type="datetimeFigureOut">
              <a:rPr lang="hr-HR" smtClean="0"/>
              <a:pPr/>
              <a:t>20.1.2022.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ECA30C1-7EC8-4D25-A3AF-258988CD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42DCC29-0BB3-49FA-89C2-95234214B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B17C-0BFF-443E-AEDC-7A78BFC3B0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728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play/15922/158/283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hyperlink" Target="https://wordwall.net/play/15921/909/319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262879-1DCC-4B63-9E2A-6580E32028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A6BBBA8-A7A9-4B91-A247-513A4703837F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9</a:t>
            </a:r>
          </a:p>
          <a:p>
            <a:r>
              <a:rPr lang="hr-HR" sz="4800" dirty="0">
                <a:solidFill>
                  <a:srgbClr val="FF33CC"/>
                </a:solidFill>
              </a:rPr>
              <a:t>Take </a:t>
            </a:r>
            <a:r>
              <a:rPr lang="hr-HR" sz="4800" dirty="0" err="1">
                <a:solidFill>
                  <a:srgbClr val="FF33CC"/>
                </a:solidFill>
              </a:rPr>
              <a:t>action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E94426B-9502-416F-8D89-6DDCCBFBE9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495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C780EF80-0081-4EE9-80EC-83DA7888A00A}"/>
              </a:ext>
            </a:extLst>
          </p:cNvPr>
          <p:cNvSpPr txBox="1"/>
          <p:nvPr/>
        </p:nvSpPr>
        <p:spPr>
          <a:xfrm>
            <a:off x="4263463" y="639422"/>
            <a:ext cx="4515617" cy="167674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dirty="0" err="1"/>
              <a:t>protection</a:t>
            </a:r>
            <a:r>
              <a:rPr lang="hr-HR" dirty="0"/>
              <a:t>       </a:t>
            </a:r>
            <a:r>
              <a:rPr lang="hr-HR" dirty="0" err="1"/>
              <a:t>starve</a:t>
            </a:r>
            <a:r>
              <a:rPr lang="hr-HR" dirty="0"/>
              <a:t>        </a:t>
            </a:r>
            <a:r>
              <a:rPr lang="hr-HR" dirty="0" err="1"/>
              <a:t>production</a:t>
            </a:r>
            <a:r>
              <a:rPr lang="hr-HR" dirty="0"/>
              <a:t>        </a:t>
            </a:r>
            <a:r>
              <a:rPr lang="hr-HR" dirty="0" err="1"/>
              <a:t>pollute</a:t>
            </a:r>
            <a:r>
              <a:rPr lang="hr-HR" dirty="0"/>
              <a:t>        </a:t>
            </a:r>
            <a:r>
              <a:rPr lang="hr-HR" dirty="0" err="1"/>
              <a:t>threat</a:t>
            </a:r>
            <a:r>
              <a:rPr lang="hr-HR" dirty="0"/>
              <a:t>        </a:t>
            </a:r>
            <a:r>
              <a:rPr lang="hr-HR" dirty="0" err="1"/>
              <a:t>harm</a:t>
            </a:r>
            <a:r>
              <a:rPr lang="hr-HR" dirty="0"/>
              <a:t>        </a:t>
            </a:r>
            <a:r>
              <a:rPr lang="hr-HR" dirty="0" err="1"/>
              <a:t>destructive</a:t>
            </a:r>
            <a:r>
              <a:rPr lang="hr-HR" dirty="0"/>
              <a:t>        </a:t>
            </a:r>
            <a:r>
              <a:rPr lang="hr-HR" dirty="0" err="1"/>
              <a:t>endanger</a:t>
            </a:r>
            <a:r>
              <a:rPr lang="hr-HR" dirty="0"/>
              <a:t>        </a:t>
            </a:r>
            <a:r>
              <a:rPr lang="hr-HR" dirty="0" err="1"/>
              <a:t>toxin</a:t>
            </a:r>
            <a:endParaRPr lang="hr-HR" dirty="0"/>
          </a:p>
        </p:txBody>
      </p:sp>
      <p:graphicFrame>
        <p:nvGraphicFramePr>
          <p:cNvPr id="11" name="Tablica 10">
            <a:extLst>
              <a:ext uri="{FF2B5EF4-FFF2-40B4-BE49-F238E27FC236}">
                <a16:creationId xmlns:a16="http://schemas.microsoft.com/office/drawing/2014/main" xmlns="" id="{50FBB236-AD39-4F00-B024-1621A276A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850723"/>
              </p:ext>
            </p:extLst>
          </p:nvPr>
        </p:nvGraphicFramePr>
        <p:xfrm>
          <a:off x="2032000" y="3157176"/>
          <a:ext cx="8127999" cy="1833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4324414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693453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07657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VERB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ADJECTIVE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39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369568"/>
                  </a:ext>
                </a:extLst>
              </a:tr>
            </a:tbl>
          </a:graphicData>
        </a:graphic>
      </p:graphicFrame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76CD151-5722-4642-B85A-595B3109A34A}"/>
              </a:ext>
            </a:extLst>
          </p:cNvPr>
          <p:cNvSpPr txBox="1"/>
          <p:nvPr/>
        </p:nvSpPr>
        <p:spPr>
          <a:xfrm>
            <a:off x="2210539" y="3602038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protection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E0E6496-8EFB-42D2-B25C-E6CA8181852C}"/>
              </a:ext>
            </a:extLst>
          </p:cNvPr>
          <p:cNvSpPr txBox="1"/>
          <p:nvPr/>
        </p:nvSpPr>
        <p:spPr>
          <a:xfrm>
            <a:off x="4822053" y="3623572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starve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41AEFC5-01AC-47F0-8FB4-13372CBF2E93}"/>
              </a:ext>
            </a:extLst>
          </p:cNvPr>
          <p:cNvSpPr txBox="1"/>
          <p:nvPr/>
        </p:nvSpPr>
        <p:spPr>
          <a:xfrm>
            <a:off x="2453195" y="4045251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production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5D64403B-B854-40E4-955E-6DB6E62BB7AB}"/>
              </a:ext>
            </a:extLst>
          </p:cNvPr>
          <p:cNvSpPr txBox="1"/>
          <p:nvPr/>
        </p:nvSpPr>
        <p:spPr>
          <a:xfrm>
            <a:off x="5115262" y="3985488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pollute</a:t>
            </a:r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30AD1B2-AD25-46C7-9E4D-C677AEBB2686}"/>
              </a:ext>
            </a:extLst>
          </p:cNvPr>
          <p:cNvSpPr txBox="1"/>
          <p:nvPr/>
        </p:nvSpPr>
        <p:spPr>
          <a:xfrm>
            <a:off x="3546133" y="3697453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threat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473F7234-12A3-445B-8734-35BF72D39407}"/>
              </a:ext>
            </a:extLst>
          </p:cNvPr>
          <p:cNvSpPr txBox="1"/>
          <p:nvPr/>
        </p:nvSpPr>
        <p:spPr>
          <a:xfrm>
            <a:off x="5916472" y="3645106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threat</a:t>
            </a:r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6BFFF94-4D87-42C1-8707-E8ACA45C6083}"/>
              </a:ext>
            </a:extLst>
          </p:cNvPr>
          <p:cNvSpPr txBox="1"/>
          <p:nvPr/>
        </p:nvSpPr>
        <p:spPr>
          <a:xfrm>
            <a:off x="3810489" y="4152651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harm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B2A78110-6053-48B9-9D3F-8583269BCEC2}"/>
              </a:ext>
            </a:extLst>
          </p:cNvPr>
          <p:cNvSpPr txBox="1"/>
          <p:nvPr/>
        </p:nvSpPr>
        <p:spPr>
          <a:xfrm>
            <a:off x="6285632" y="4245253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harm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9E2A0E07-1B96-441E-AA2A-07D0862E1C6F}"/>
              </a:ext>
            </a:extLst>
          </p:cNvPr>
          <p:cNvSpPr txBox="1"/>
          <p:nvPr/>
        </p:nvSpPr>
        <p:spPr>
          <a:xfrm>
            <a:off x="7821469" y="3773770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destructive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06984C24-F0D3-45D5-994A-3B4AB9D519DF}"/>
              </a:ext>
            </a:extLst>
          </p:cNvPr>
          <p:cNvSpPr txBox="1"/>
          <p:nvPr/>
        </p:nvSpPr>
        <p:spPr>
          <a:xfrm>
            <a:off x="5148553" y="4585635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endanger</a:t>
            </a:r>
            <a:endParaRPr lang="hr-HR" dirty="0"/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B2CB6C60-5798-4E02-9895-EABD7740650A}"/>
              </a:ext>
            </a:extLst>
          </p:cNvPr>
          <p:cNvSpPr txBox="1"/>
          <p:nvPr/>
        </p:nvSpPr>
        <p:spPr>
          <a:xfrm>
            <a:off x="2778214" y="4544639"/>
            <a:ext cx="15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toxin</a:t>
            </a:r>
            <a:endParaRPr lang="hr-HR" dirty="0"/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54B177A5-E857-45FE-B369-447B5E38FE02}"/>
              </a:ext>
            </a:extLst>
          </p:cNvPr>
          <p:cNvSpPr txBox="1"/>
          <p:nvPr/>
        </p:nvSpPr>
        <p:spPr>
          <a:xfrm>
            <a:off x="1735253" y="5417547"/>
            <a:ext cx="8721492" cy="83894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T</a:t>
            </a:r>
            <a:r>
              <a:rPr lang="en-US" dirty="0" err="1"/>
              <a:t>hink</a:t>
            </a:r>
            <a:r>
              <a:rPr lang="en-US" dirty="0"/>
              <a:t> of other forms of all the words in the table</a:t>
            </a:r>
            <a:r>
              <a:rPr lang="hr-HR" dirty="0"/>
              <a:t> </a:t>
            </a:r>
            <a:r>
              <a:rPr lang="hr-HR" dirty="0" err="1"/>
              <a:t>e.g</a:t>
            </a:r>
            <a:r>
              <a:rPr lang="hr-HR" dirty="0"/>
              <a:t>. </a:t>
            </a:r>
            <a:r>
              <a:rPr lang="hr-HR" i="1" dirty="0" err="1"/>
              <a:t>protection</a:t>
            </a:r>
            <a:r>
              <a:rPr lang="hr-HR" i="1" dirty="0"/>
              <a:t>/</a:t>
            </a:r>
            <a:r>
              <a:rPr lang="hr-HR" i="1" dirty="0" err="1"/>
              <a:t>protect</a:t>
            </a:r>
            <a:r>
              <a:rPr lang="hr-HR" i="1" dirty="0"/>
              <a:t>/</a:t>
            </a:r>
            <a:r>
              <a:rPr lang="hr-HR" i="1" dirty="0" err="1"/>
              <a:t>protective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endParaRPr lang="hr-HR" sz="1600" i="1" dirty="0"/>
          </a:p>
        </p:txBody>
      </p:sp>
    </p:spTree>
    <p:extLst>
      <p:ext uri="{BB962C8B-B14F-4D97-AF65-F5344CB8AC3E}">
        <p14:creationId xmlns:p14="http://schemas.microsoft.com/office/powerpoint/2010/main" xmlns="" val="41656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xmlns="" id="{1DD3EB88-DB9F-485E-A383-E630AA9C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5736783"/>
              </p:ext>
            </p:extLst>
          </p:nvPr>
        </p:nvGraphicFramePr>
        <p:xfrm>
          <a:off x="1890943" y="304483"/>
          <a:ext cx="8109257" cy="3205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0591">
                  <a:extLst>
                    <a:ext uri="{9D8B030D-6E8A-4147-A177-3AD203B41FA5}">
                      <a16:colId xmlns:a16="http://schemas.microsoft.com/office/drawing/2014/main" xmlns="" val="34324414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693453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207657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NOUN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VERB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rgbClr val="FFC000"/>
                          </a:solidFill>
                        </a:rPr>
                        <a:t>ADJECTIVE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139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i="0" dirty="0" err="1"/>
                        <a:t>protection</a:t>
                      </a:r>
                      <a:endParaRPr lang="hr-HR" i="0" dirty="0"/>
                    </a:p>
                    <a:p>
                      <a:r>
                        <a:rPr lang="hr-HR" i="0" dirty="0" err="1"/>
                        <a:t>threat</a:t>
                      </a:r>
                      <a:r>
                        <a:rPr lang="hr-HR" i="0" dirty="0"/>
                        <a:t> </a:t>
                      </a:r>
                    </a:p>
                    <a:p>
                      <a:r>
                        <a:rPr lang="hr-HR" dirty="0" err="1"/>
                        <a:t>production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harm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toxin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starvation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pollution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endangerment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destruction</a:t>
                      </a:r>
                      <a:r>
                        <a:rPr lang="hr-H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0" dirty="0" err="1"/>
                        <a:t>protect</a:t>
                      </a:r>
                      <a:endParaRPr lang="hr-HR" i="0" dirty="0"/>
                    </a:p>
                    <a:p>
                      <a:r>
                        <a:rPr lang="hr-HR" i="0" dirty="0" err="1"/>
                        <a:t>threat</a:t>
                      </a:r>
                      <a:endParaRPr lang="hr-HR" i="0" dirty="0"/>
                    </a:p>
                    <a:p>
                      <a:r>
                        <a:rPr lang="hr-HR" i="0" dirty="0" err="1"/>
                        <a:t>produce</a:t>
                      </a:r>
                      <a:r>
                        <a:rPr lang="hr-HR" i="0" dirty="0"/>
                        <a:t> </a:t>
                      </a:r>
                    </a:p>
                    <a:p>
                      <a:r>
                        <a:rPr lang="hr-HR" i="0" dirty="0" err="1"/>
                        <a:t>harm</a:t>
                      </a:r>
                      <a:r>
                        <a:rPr lang="hr-HR" i="0" dirty="0"/>
                        <a:t> </a:t>
                      </a:r>
                    </a:p>
                    <a:p>
                      <a:r>
                        <a:rPr lang="hr-HR" i="0" dirty="0" err="1"/>
                        <a:t>toxicate</a:t>
                      </a:r>
                      <a:r>
                        <a:rPr lang="hr-HR" i="0" dirty="0"/>
                        <a:t> </a:t>
                      </a:r>
                    </a:p>
                    <a:p>
                      <a:r>
                        <a:rPr lang="hr-HR" dirty="0" err="1"/>
                        <a:t>starve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pollute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endanger</a:t>
                      </a:r>
                      <a:endParaRPr lang="hr-HR" dirty="0"/>
                    </a:p>
                    <a:p>
                      <a:r>
                        <a:rPr lang="hr-HR" dirty="0" err="1"/>
                        <a:t>destroy</a:t>
                      </a:r>
                      <a:r>
                        <a:rPr lang="hr-HR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0" dirty="0" err="1"/>
                        <a:t>protective</a:t>
                      </a:r>
                      <a:endParaRPr lang="hr-HR" i="0" dirty="0"/>
                    </a:p>
                    <a:p>
                      <a:r>
                        <a:rPr lang="hr-HR" i="0" dirty="0" err="1"/>
                        <a:t>threatening</a:t>
                      </a:r>
                      <a:r>
                        <a:rPr lang="hr-HR" i="0" dirty="0"/>
                        <a:t> </a:t>
                      </a:r>
                    </a:p>
                    <a:p>
                      <a:r>
                        <a:rPr lang="hr-HR" i="0" dirty="0" err="1"/>
                        <a:t>produced</a:t>
                      </a:r>
                      <a:endParaRPr lang="hr-HR" i="0" dirty="0"/>
                    </a:p>
                    <a:p>
                      <a:r>
                        <a:rPr lang="hr-HR" dirty="0" err="1"/>
                        <a:t>harmful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toxic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starved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polluted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endangered</a:t>
                      </a:r>
                      <a:r>
                        <a:rPr lang="hr-HR" dirty="0"/>
                        <a:t> </a:t>
                      </a:r>
                    </a:p>
                    <a:p>
                      <a:r>
                        <a:rPr lang="hr-HR" dirty="0" err="1"/>
                        <a:t>destructive</a:t>
                      </a:r>
                      <a:r>
                        <a:rPr lang="hr-HR" dirty="0"/>
                        <a:t>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4369568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B0000FF8-36A4-4865-B728-788EB85A3EDC}"/>
              </a:ext>
            </a:extLst>
          </p:cNvPr>
          <p:cNvSpPr txBox="1"/>
          <p:nvPr/>
        </p:nvSpPr>
        <p:spPr>
          <a:xfrm>
            <a:off x="7711735" y="3738955"/>
            <a:ext cx="3855868" cy="46487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W</a:t>
            </a:r>
            <a:r>
              <a:rPr lang="en-US" dirty="0"/>
              <a:t>hat </a:t>
            </a:r>
            <a:r>
              <a:rPr lang="hr-HR" dirty="0"/>
              <a:t>are </a:t>
            </a:r>
            <a:r>
              <a:rPr lang="en-US" dirty="0"/>
              <a:t>all </a:t>
            </a:r>
            <a:r>
              <a:rPr lang="en-US" dirty="0" err="1"/>
              <a:t>th</a:t>
            </a:r>
            <a:r>
              <a:rPr lang="hr-HR" dirty="0"/>
              <a:t>ose</a:t>
            </a:r>
            <a:r>
              <a:rPr lang="en-US" dirty="0"/>
              <a:t> words related to</a:t>
            </a:r>
            <a:r>
              <a:rPr lang="hr-HR" dirty="0"/>
              <a:t>?</a:t>
            </a:r>
            <a:endParaRPr lang="hr-HR" i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4A01743-F024-45DB-8840-1539E4A5617E}"/>
              </a:ext>
            </a:extLst>
          </p:cNvPr>
          <p:cNvSpPr txBox="1"/>
          <p:nvPr/>
        </p:nvSpPr>
        <p:spPr>
          <a:xfrm>
            <a:off x="9765437" y="4519178"/>
            <a:ext cx="1441142" cy="880369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 err="1"/>
              <a:t>ecology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hr-HR" dirty="0" err="1"/>
              <a:t>environment</a:t>
            </a:r>
            <a:endParaRPr lang="hr-HR" i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E01F6DA-437A-41B1-8352-EBCCBFB8DD3D}"/>
              </a:ext>
            </a:extLst>
          </p:cNvPr>
          <p:cNvSpPr txBox="1"/>
          <p:nvPr/>
        </p:nvSpPr>
        <p:spPr>
          <a:xfrm>
            <a:off x="652513" y="4641085"/>
            <a:ext cx="8213321" cy="12958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/>
              <a:t>'We abuse land because we see it as a commodity belonging to us. When we see land as a community to which we belong, we may begin to use it with love and respect.</a:t>
            </a:r>
            <a:r>
              <a:rPr lang="en-US" dirty="0"/>
              <a:t>’ </a:t>
            </a:r>
            <a:endParaRPr lang="hr-HR" dirty="0"/>
          </a:p>
          <a:p>
            <a:pPr algn="r">
              <a:lnSpc>
                <a:spcPct val="150000"/>
              </a:lnSpc>
            </a:pPr>
            <a:r>
              <a:rPr lang="en-US" dirty="0"/>
              <a:t>- Aldo Leopold, an influential American scientist and conservationist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3676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EA32702-E26E-4712-AB01-7475BEDF79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35" b="2524"/>
          <a:stretch/>
        </p:blipFill>
        <p:spPr>
          <a:xfrm>
            <a:off x="3518796" y="-13854"/>
            <a:ext cx="5102669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37F486A-47DB-4974-AC6D-4BB9999B59F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2873" y="2263731"/>
            <a:ext cx="8060324" cy="7777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D705C13-369D-45BA-B00D-F0C5670617E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7856" y="385604"/>
            <a:ext cx="8993542" cy="73675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96C8247-282C-4AA3-9953-D89404563BF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254" y="3165561"/>
            <a:ext cx="5032727" cy="352526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B88FE82-EAAB-45B8-B696-2E2FE17222A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7490" y="4301470"/>
            <a:ext cx="3263977" cy="232974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63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B2A587-CA62-4B2C-9A5C-13CA5BF8C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35" b="2524"/>
          <a:stretch/>
        </p:blipFill>
        <p:spPr>
          <a:xfrm>
            <a:off x="3518796" y="-13854"/>
            <a:ext cx="5102669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D3EFA13-DFD4-4C9F-A9E1-92AACB3499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347"/>
          <a:stretch/>
        </p:blipFill>
        <p:spPr>
          <a:xfrm>
            <a:off x="1043384" y="379125"/>
            <a:ext cx="3812589" cy="30185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AA9974F-AFBD-438E-9A1E-FDCC39E860D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3441" y="379125"/>
            <a:ext cx="4788760" cy="310480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A534548-16A8-4AD9-98FC-CD6EB0FB2E4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86768" y="3790259"/>
            <a:ext cx="7600950" cy="2828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AB73A0A-8096-47EC-8E7F-1C27128972C0}"/>
              </a:ext>
            </a:extLst>
          </p:cNvPr>
          <p:cNvSpPr txBox="1"/>
          <p:nvPr/>
        </p:nvSpPr>
        <p:spPr>
          <a:xfrm>
            <a:off x="5911596" y="4165020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D53ED15B-A748-4F2C-8FE3-B7C58A8B9288}"/>
              </a:ext>
            </a:extLst>
          </p:cNvPr>
          <p:cNvSpPr txBox="1"/>
          <p:nvPr/>
        </p:nvSpPr>
        <p:spPr>
          <a:xfrm>
            <a:off x="5911596" y="4595649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B3351A3-A580-4998-BE93-C0B3848B6E18}"/>
              </a:ext>
            </a:extLst>
          </p:cNvPr>
          <p:cNvSpPr txBox="1"/>
          <p:nvPr/>
        </p:nvSpPr>
        <p:spPr>
          <a:xfrm>
            <a:off x="6302214" y="4570558"/>
            <a:ext cx="5889786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Greta </a:t>
            </a:r>
            <a:r>
              <a:rPr lang="hr-HR" sz="1400" dirty="0" err="1">
                <a:solidFill>
                  <a:srgbClr val="FF33CC"/>
                </a:solidFill>
              </a:rPr>
              <a:t>has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received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support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from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climate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activists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scientists</a:t>
            </a:r>
            <a:r>
              <a:rPr lang="hr-HR" sz="1400" dirty="0">
                <a:solidFill>
                  <a:srgbClr val="FF33CC"/>
                </a:solidFill>
              </a:rPr>
              <a:t>, </a:t>
            </a:r>
            <a:r>
              <a:rPr lang="hr-HR" sz="1400" dirty="0" err="1">
                <a:solidFill>
                  <a:srgbClr val="FF33CC"/>
                </a:solidFill>
              </a:rPr>
              <a:t>and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world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leaders</a:t>
            </a:r>
            <a:r>
              <a:rPr lang="hr-HR" sz="14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65C5D5B-E08E-47ED-B8C3-A88FC95C859A}"/>
              </a:ext>
            </a:extLst>
          </p:cNvPr>
          <p:cNvSpPr txBox="1"/>
          <p:nvPr/>
        </p:nvSpPr>
        <p:spPr>
          <a:xfrm>
            <a:off x="5911596" y="4976868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27CD7DF-9DC9-4F17-A638-88043F036967}"/>
              </a:ext>
            </a:extLst>
          </p:cNvPr>
          <p:cNvSpPr txBox="1"/>
          <p:nvPr/>
        </p:nvSpPr>
        <p:spPr>
          <a:xfrm>
            <a:off x="6273344" y="4962550"/>
            <a:ext cx="4342917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She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received</a:t>
            </a:r>
            <a:r>
              <a:rPr lang="hr-HR" sz="1400" dirty="0">
                <a:solidFill>
                  <a:srgbClr val="FF33CC"/>
                </a:solidFill>
              </a:rPr>
              <a:t> a </a:t>
            </a:r>
            <a:r>
              <a:rPr lang="hr-HR" sz="1400" dirty="0" err="1">
                <a:solidFill>
                  <a:srgbClr val="FF33CC"/>
                </a:solidFill>
              </a:rPr>
              <a:t>nomination</a:t>
            </a:r>
            <a:r>
              <a:rPr lang="hr-HR" sz="1400" dirty="0">
                <a:solidFill>
                  <a:srgbClr val="FF33CC"/>
                </a:solidFill>
              </a:rPr>
              <a:t> for </a:t>
            </a:r>
            <a:r>
              <a:rPr lang="hr-HR" sz="1400" dirty="0" err="1">
                <a:solidFill>
                  <a:srgbClr val="FF33CC"/>
                </a:solidFill>
              </a:rPr>
              <a:t>the</a:t>
            </a:r>
            <a:r>
              <a:rPr lang="hr-HR" sz="1400" dirty="0">
                <a:solidFill>
                  <a:srgbClr val="FF33CC"/>
                </a:solidFill>
              </a:rPr>
              <a:t> Nobel </a:t>
            </a:r>
            <a:r>
              <a:rPr lang="hr-HR" sz="1400" dirty="0" err="1">
                <a:solidFill>
                  <a:srgbClr val="FF33CC"/>
                </a:solidFill>
              </a:rPr>
              <a:t>Peace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Prize</a:t>
            </a:r>
            <a:r>
              <a:rPr lang="hr-HR" sz="1400" dirty="0">
                <a:solidFill>
                  <a:srgbClr val="FF33CC"/>
                </a:solidFill>
              </a:rPr>
              <a:t>.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63602CC-A033-4090-9340-5390A5446A7F}"/>
              </a:ext>
            </a:extLst>
          </p:cNvPr>
          <p:cNvSpPr txBox="1"/>
          <p:nvPr/>
        </p:nvSpPr>
        <p:spPr>
          <a:xfrm>
            <a:off x="5911596" y="5397083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CDD27B4-77AE-470D-8940-965EDABD10A1}"/>
              </a:ext>
            </a:extLst>
          </p:cNvPr>
          <p:cNvSpPr txBox="1"/>
          <p:nvPr/>
        </p:nvSpPr>
        <p:spPr>
          <a:xfrm>
            <a:off x="8061367" y="5775478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F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4A3A6493-C166-434F-818F-6172A8B077F3}"/>
              </a:ext>
            </a:extLst>
          </p:cNvPr>
          <p:cNvSpPr txBox="1"/>
          <p:nvPr/>
        </p:nvSpPr>
        <p:spPr>
          <a:xfrm>
            <a:off x="8419537" y="5674761"/>
            <a:ext cx="3660981" cy="523220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She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says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that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everyone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has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right</a:t>
            </a:r>
            <a:r>
              <a:rPr lang="hr-HR" sz="1400" dirty="0">
                <a:solidFill>
                  <a:srgbClr val="FF33CC"/>
                </a:solidFill>
              </a:rPr>
              <a:t> to </a:t>
            </a:r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clean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drinking</a:t>
            </a:r>
            <a:r>
              <a:rPr lang="hr-HR" sz="1400" dirty="0">
                <a:solidFill>
                  <a:srgbClr val="FF33CC"/>
                </a:solidFill>
              </a:rPr>
              <a:t> water.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CA85EBF3-891C-4070-9085-35588DB4AE58}"/>
              </a:ext>
            </a:extLst>
          </p:cNvPr>
          <p:cNvSpPr txBox="1"/>
          <p:nvPr/>
        </p:nvSpPr>
        <p:spPr>
          <a:xfrm>
            <a:off x="5975049" y="6154912"/>
            <a:ext cx="390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31748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46FB5DC-2EB8-45FA-B8EF-80C2B6DEB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818" y="-13854"/>
            <a:ext cx="5276098" cy="68162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BB80DC-7CBC-4803-9359-6B14870CD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4521" y="186339"/>
            <a:ext cx="6038850" cy="457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2006AE5-F3BF-4DFE-9DB0-931F432B1C3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5071" y="1308919"/>
            <a:ext cx="8686800" cy="29527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A70785F7-2FA2-45FF-B8B8-840AB0BB0242}"/>
              </a:ext>
            </a:extLst>
          </p:cNvPr>
          <p:cNvSpPr/>
          <p:nvPr/>
        </p:nvSpPr>
        <p:spPr>
          <a:xfrm>
            <a:off x="3258203" y="1600200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CF1A72A0-000E-47C8-BA83-BC969FE8D780}"/>
              </a:ext>
            </a:extLst>
          </p:cNvPr>
          <p:cNvSpPr/>
          <p:nvPr/>
        </p:nvSpPr>
        <p:spPr>
          <a:xfrm>
            <a:off x="3258203" y="2948846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3E2574E5-86AE-4147-9B80-CBF90A8D5EF8}"/>
              </a:ext>
            </a:extLst>
          </p:cNvPr>
          <p:cNvSpPr/>
          <p:nvPr/>
        </p:nvSpPr>
        <p:spPr>
          <a:xfrm>
            <a:off x="3258203" y="3597807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9E03C90C-866A-4C64-A2A0-9BDF3532E62E}"/>
              </a:ext>
            </a:extLst>
          </p:cNvPr>
          <p:cNvSpPr/>
          <p:nvPr/>
        </p:nvSpPr>
        <p:spPr>
          <a:xfrm>
            <a:off x="7627496" y="1815200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EB321472-DCAE-4F57-9C71-883500361193}"/>
              </a:ext>
            </a:extLst>
          </p:cNvPr>
          <p:cNvSpPr/>
          <p:nvPr/>
        </p:nvSpPr>
        <p:spPr>
          <a:xfrm>
            <a:off x="7627496" y="2428662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491A6849-BA99-4589-BF60-E00E26955939}"/>
              </a:ext>
            </a:extLst>
          </p:cNvPr>
          <p:cNvSpPr/>
          <p:nvPr/>
        </p:nvSpPr>
        <p:spPr>
          <a:xfrm>
            <a:off x="7614134" y="3652405"/>
            <a:ext cx="399495" cy="37327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717BCCF6-0447-44BC-96B4-EB74B7DEB46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1066" y="4529713"/>
            <a:ext cx="6213768" cy="9472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BFCFA5B7-1052-4348-AA2E-5F7A8046119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7734" y="4473373"/>
            <a:ext cx="4761327" cy="21514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9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FE24F5-5E6E-4B51-B0C0-26FB4C7CAD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2850A19-094D-4FF7-A052-24C4B476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AC10124-AAC2-40E5-8C94-CD86CA429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EB1231B5-4270-4AF7-A9BB-24EF03868A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8465" y="4003640"/>
            <a:ext cx="4693221" cy="1154841"/>
          </a:xfrm>
          <a:prstGeom prst="rect">
            <a:avLst/>
          </a:prstGeom>
        </p:spPr>
      </p:pic>
      <p:pic>
        <p:nvPicPr>
          <p:cNvPr id="6" name="Slika 5">
            <a:hlinkClick r:id="rId6"/>
            <a:extLst>
              <a:ext uri="{FF2B5EF4-FFF2-40B4-BE49-F238E27FC236}">
                <a16:creationId xmlns:a16="http://schemas.microsoft.com/office/drawing/2014/main" xmlns="" id="{8CCDF13A-218C-4097-9D10-3B599C7414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8465" y="5393536"/>
            <a:ext cx="4758833" cy="110437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A8B19C-450C-42B0-A785-0C1F4084665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357" y="221942"/>
            <a:ext cx="4365918" cy="2385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D0F99F1-536B-44B0-BD93-1ABA709AF1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t="1792" b="1"/>
          <a:stretch/>
        </p:blipFill>
        <p:spPr>
          <a:xfrm>
            <a:off x="8384018" y="221942"/>
            <a:ext cx="2028825" cy="205794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E1B56C1-7568-483E-B765-AD5C50D016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r="8235" b="5161"/>
          <a:stretch/>
        </p:blipFill>
        <p:spPr>
          <a:xfrm>
            <a:off x="447974" y="2847857"/>
            <a:ext cx="6034304" cy="381222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20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179</Words>
  <Application>Microsoft Office PowerPoint</Application>
  <PresentationFormat>Custom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13</cp:revision>
  <dcterms:created xsi:type="dcterms:W3CDTF">2022-01-17T20:40:12Z</dcterms:created>
  <dcterms:modified xsi:type="dcterms:W3CDTF">2022-01-20T08:35:22Z</dcterms:modified>
</cp:coreProperties>
</file>